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3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0" autoAdjust="0"/>
    <p:restoredTop sz="83333" autoAdjust="0"/>
  </p:normalViewPr>
  <p:slideViewPr>
    <p:cSldViewPr snapToGrid="0">
      <p:cViewPr varScale="1">
        <p:scale>
          <a:sx n="92" d="100"/>
          <a:sy n="92" d="100"/>
        </p:scale>
        <p:origin x="12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F2253-2607-462B-A52B-B7256A52D3D9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651DB5-8A22-4C8E-9FD4-097F43F92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684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F58A09-2E60-6F27-9D9C-A330F20344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FDCC48-C9B7-43A2-D769-8070184983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00CD08B-74DF-3162-B5F0-0A5415AD46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77AD90-7122-E274-2A54-70A4F6D446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651DB5-8A22-4C8E-9FD4-097F43F929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04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95CBF-5375-4EF5-9454-67D952C3A8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CEFB12-ADC9-4B59-955F-C96E8379E4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DD6072-C446-4B66-8C6C-F049C9EB0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9540-32AE-4992-ADBA-21E185500D94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8D1533-F663-4889-9FC9-D29DB8B59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8F1FA7-FF4E-407C-965A-317169004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552B-D3CB-4030-BD5F-88DE970D1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553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2B37A-CD06-4B16-9949-2BF5FBB5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B5D43F-9254-4C8A-96D0-73A41E271B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7D67D1-DFAA-4C9A-9D43-64E586345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9540-32AE-4992-ADBA-21E185500D94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789346-8AEF-4643-8B93-DBEBCBA11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71B964-BEDD-4E81-9E1D-EDEEB98C0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552B-D3CB-4030-BD5F-88DE970D1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565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7811EA-85B3-454D-9B7D-8D3BA0D9F4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DED757-067A-42E6-8B9A-1364E271F9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6889B5-E7A0-405E-BEB3-2EDB35747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9540-32AE-4992-ADBA-21E185500D94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703DC5-7AF0-437D-8918-CD5A3FFE1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B0E31E-BFFF-44FB-B086-58A2D1599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552B-D3CB-4030-BD5F-88DE970D1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693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3FA13-2B55-417A-98D8-57B9B80BE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8A4AA7-96BC-4F12-86A5-AF8A912A51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7925EF-F360-4242-89CA-CFFB3A1FB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9540-32AE-4992-ADBA-21E185500D94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1CA747-397B-4FD5-BF26-1431B7034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96A42F-2CB1-4A28-A1CB-AD9F895E9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552B-D3CB-4030-BD5F-88DE970D1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50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4A8B1E-DA0F-48E7-B896-5EDB6838B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E07A89-DCF5-4B30-929D-CAE466839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23457B-8B64-4308-8823-9C2B9AC77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9540-32AE-4992-ADBA-21E185500D94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49AB8B-69D0-491D-ACE1-9FCE91293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5C5CD2-335C-4DB2-AE8F-A5A434D46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552B-D3CB-4030-BD5F-88DE970D1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779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D260B-47DE-415A-ABD2-D6859BAD0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17AEA-2132-4443-B720-A6E7E0D624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82CDA2-E235-463F-8255-AF01D08860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BF5EF5-C935-41BA-809F-3B17221B3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9540-32AE-4992-ADBA-21E185500D94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F2191B-2007-4105-94BD-61624C179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9CB75A-05CE-49AA-A7B6-FE3954B2B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552B-D3CB-4030-BD5F-88DE970D1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30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7D843-8AF0-4507-81D0-914C7654B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3D2B0C-A744-45A0-BD37-5D83A27098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6A6505-346D-4108-87A6-413D6BCBC2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9B1186-6AC4-4E76-B27B-57D9DB2CB8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719231-F88B-4235-A67C-A6592538D1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E5FB54-5974-4478-B749-718E9C706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9540-32AE-4992-ADBA-21E185500D94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5CB231-7CD9-4D37-8894-6C226B80C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11F699-4967-4C7A-A2B1-8576DB019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552B-D3CB-4030-BD5F-88DE970D1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252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E0B3C-DA9A-42F2-B445-573C22220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CA099E-18D0-4EF8-9CC3-029CFF266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9540-32AE-4992-ADBA-21E185500D94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37F78C-309A-4F8D-A6F7-2AB0AAC18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1DFBF3-9A7F-454C-9945-A7F69534B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552B-D3CB-4030-BD5F-88DE970D1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55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4DF93C-76C4-4534-AEED-1B398F3AC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9540-32AE-4992-ADBA-21E185500D94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7C23B-EFD0-40ED-B324-722A3E9EF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69C974-03A2-416C-826E-4648041E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552B-D3CB-4030-BD5F-88DE970D1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307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07253-35CD-4420-ACF3-0063FF979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7B9D4-C430-40F4-963B-40E18EE35C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262078-225A-4CDB-AECC-450BBC9049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1010B6-E865-44F4-8DCC-B8EEBF0F4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9540-32AE-4992-ADBA-21E185500D94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1E596-89D1-4287-855E-6D4085546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C35F96-27F9-4B26-852E-B4081C717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552B-D3CB-4030-BD5F-88DE970D1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894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60B48-BE42-449A-8A95-B7799DF97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E60D31-A5F2-458B-810E-88D1B9CC50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ADA840-E065-4762-A332-21A1DCB27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DAB6E2-32CC-4312-9D1A-1DDB6BCAF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F9540-32AE-4992-ADBA-21E185500D94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3365D7-C090-40DC-A13A-7AA8D205E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1DCD9C-8299-4411-B3F0-547F863F7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C552B-D3CB-4030-BD5F-88DE970D1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704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2D96665-9384-4D1C-BC4C-614FC3988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BA647F-5EB9-4658-A4F2-31D2263C4E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FDDED1-C0B6-41BE-B579-CE717DDB9E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F9540-32AE-4992-ADBA-21E185500D94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889A4F-1D7B-4DA2-A3BD-680EB2042E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C12C99-378C-4B59-8B8F-269D869FF8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0C552B-D3CB-4030-BD5F-88DE970D19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817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C7403F-C915-1CBE-0FF9-1716C43F5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Rectangle 181">
            <a:extLst>
              <a:ext uri="{FF2B5EF4-FFF2-40B4-BE49-F238E27FC236}">
                <a16:creationId xmlns:a16="http://schemas.microsoft.com/office/drawing/2014/main" id="{15D9EC89-A852-4B4B-DBFE-2675ACD3D636}"/>
              </a:ext>
            </a:extLst>
          </p:cNvPr>
          <p:cNvSpPr/>
          <p:nvPr/>
        </p:nvSpPr>
        <p:spPr>
          <a:xfrm>
            <a:off x="8652754" y="1459952"/>
            <a:ext cx="2410848" cy="23320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D16549D1-8F9F-1D68-1E75-FEFAF2728802}"/>
              </a:ext>
            </a:extLst>
          </p:cNvPr>
          <p:cNvSpPr txBox="1"/>
          <p:nvPr/>
        </p:nvSpPr>
        <p:spPr>
          <a:xfrm>
            <a:off x="3180929" y="2482313"/>
            <a:ext cx="1352758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latin typeface="Garamond" panose="02020404030301010803" pitchFamily="18" charset="0"/>
              </a:defRPr>
            </a:lvl1pPr>
          </a:lstStyle>
          <a:p>
            <a:pPr algn="ctr"/>
            <a:r>
              <a:rPr lang="en-US" dirty="0"/>
              <a:t>Enrollment rate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E452F34-3EC9-9090-18A1-A85BF47EB1DE}"/>
              </a:ext>
            </a:extLst>
          </p:cNvPr>
          <p:cNvSpPr/>
          <p:nvPr/>
        </p:nvSpPr>
        <p:spPr>
          <a:xfrm>
            <a:off x="3014243" y="3429947"/>
            <a:ext cx="338219" cy="3693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Garamond" panose="02020404030301010803" pitchFamily="18" charset="0"/>
              </a:rPr>
              <a:t>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155BC2F-4A41-B450-3A12-E247F0A818D0}"/>
              </a:ext>
            </a:extLst>
          </p:cNvPr>
          <p:cNvSpPr/>
          <p:nvPr/>
        </p:nvSpPr>
        <p:spPr>
          <a:xfrm>
            <a:off x="3748189" y="3421757"/>
            <a:ext cx="338219" cy="3693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Garamond" panose="02020404030301010803" pitchFamily="18" charset="0"/>
              </a:rPr>
              <a:t>3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10F0EEE-EE2E-9D9B-549F-83F64740540A}"/>
              </a:ext>
            </a:extLst>
          </p:cNvPr>
          <p:cNvSpPr/>
          <p:nvPr/>
        </p:nvSpPr>
        <p:spPr>
          <a:xfrm>
            <a:off x="4455127" y="3420637"/>
            <a:ext cx="338219" cy="3693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Garamond" panose="02020404030301010803" pitchFamily="18" charset="0"/>
              </a:rPr>
              <a:t>4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3F4515C-96F6-8C9F-7758-DEA449FABD53}"/>
              </a:ext>
            </a:extLst>
          </p:cNvPr>
          <p:cNvSpPr/>
          <p:nvPr/>
        </p:nvSpPr>
        <p:spPr>
          <a:xfrm>
            <a:off x="5115700" y="3411011"/>
            <a:ext cx="338219" cy="3693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Garamond" panose="02020404030301010803" pitchFamily="18" charset="0"/>
              </a:rPr>
              <a:t>5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06FD9E0-5FB0-DA72-3AB4-2887D1C84834}"/>
              </a:ext>
            </a:extLst>
          </p:cNvPr>
          <p:cNvSpPr/>
          <p:nvPr/>
        </p:nvSpPr>
        <p:spPr>
          <a:xfrm>
            <a:off x="5840131" y="3411011"/>
            <a:ext cx="338219" cy="3693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Garamond" panose="02020404030301010803" pitchFamily="18" charset="0"/>
              </a:rPr>
              <a:t>6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FE791BC-E39D-DF01-3F7B-B20B7C6DA0D6}"/>
              </a:ext>
            </a:extLst>
          </p:cNvPr>
          <p:cNvCxnSpPr>
            <a:cxnSpLocks/>
          </p:cNvCxnSpPr>
          <p:nvPr/>
        </p:nvCxnSpPr>
        <p:spPr>
          <a:xfrm>
            <a:off x="5597127" y="1876120"/>
            <a:ext cx="31471" cy="2484447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B18FF5A6-6E2F-A438-0438-66877E6177FA}"/>
              </a:ext>
            </a:extLst>
          </p:cNvPr>
          <p:cNvSpPr txBox="1"/>
          <p:nvPr/>
        </p:nvSpPr>
        <p:spPr>
          <a:xfrm>
            <a:off x="4593950" y="2103536"/>
            <a:ext cx="8857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Garamond" panose="02020404030301010803" pitchFamily="18" charset="0"/>
              </a:rPr>
              <a:t>Primary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8A606A7-C804-CC7D-63C8-1DBB0ECD9A4E}"/>
              </a:ext>
            </a:extLst>
          </p:cNvPr>
          <p:cNvSpPr txBox="1"/>
          <p:nvPr/>
        </p:nvSpPr>
        <p:spPr>
          <a:xfrm>
            <a:off x="5717382" y="2110811"/>
            <a:ext cx="1903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Garamond" panose="02020404030301010803" pitchFamily="18" charset="0"/>
              </a:rPr>
              <a:t>Lower and Upper Secondary plus Tertiary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3B2F556-5D2C-6278-C442-1C5555685D65}"/>
              </a:ext>
            </a:extLst>
          </p:cNvPr>
          <p:cNvSpPr txBox="1"/>
          <p:nvPr/>
        </p:nvSpPr>
        <p:spPr>
          <a:xfrm>
            <a:off x="4278184" y="3049430"/>
            <a:ext cx="114273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latin typeface="Garamond" panose="02020404030301010803" pitchFamily="18" charset="0"/>
              </a:rPr>
              <a:t>Survival rate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EC9C71C-CEDD-7515-246C-A48E37F1E44F}"/>
              </a:ext>
            </a:extLst>
          </p:cNvPr>
          <p:cNvSpPr txBox="1"/>
          <p:nvPr/>
        </p:nvSpPr>
        <p:spPr>
          <a:xfrm>
            <a:off x="9442296" y="2201214"/>
            <a:ext cx="9845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>
                <a:latin typeface="Garamond" panose="02020404030301010803" pitchFamily="18" charset="0"/>
              </a:rPr>
              <a:t>Graduation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964EE266-078C-9D02-000A-34BDC8765BC0}"/>
              </a:ext>
            </a:extLst>
          </p:cNvPr>
          <p:cNvCxnSpPr>
            <a:cxnSpLocks/>
          </p:cNvCxnSpPr>
          <p:nvPr/>
        </p:nvCxnSpPr>
        <p:spPr>
          <a:xfrm>
            <a:off x="2642277" y="3626913"/>
            <a:ext cx="354564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6556176D-A290-BC23-84BA-B7493EA5A750}"/>
              </a:ext>
            </a:extLst>
          </p:cNvPr>
          <p:cNvSpPr txBox="1"/>
          <p:nvPr/>
        </p:nvSpPr>
        <p:spPr>
          <a:xfrm>
            <a:off x="9408945" y="1707793"/>
            <a:ext cx="12493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Garamond" panose="02020404030301010803" pitchFamily="18" charset="0"/>
              </a:rPr>
              <a:t>Student</a:t>
            </a:r>
            <a:r>
              <a:rPr lang="en-US" sz="1400" b="1" dirty="0">
                <a:latin typeface="Garamond" panose="02020404030301010803" pitchFamily="18" charset="0"/>
              </a:rPr>
              <a:t> </a:t>
            </a:r>
            <a:r>
              <a:rPr lang="en-US" sz="1400" dirty="0">
                <a:latin typeface="Garamond" panose="02020404030301010803" pitchFamily="18" charset="0"/>
              </a:rPr>
              <a:t>flows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D733F1C-7E56-2E12-94A8-4B85BAAD8F43}"/>
              </a:ext>
            </a:extLst>
          </p:cNvPr>
          <p:cNvSpPr/>
          <p:nvPr/>
        </p:nvSpPr>
        <p:spPr>
          <a:xfrm>
            <a:off x="2355957" y="3420637"/>
            <a:ext cx="338219" cy="3693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Garamond" panose="02020404030301010803" pitchFamily="18" charset="0"/>
              </a:rPr>
              <a:t>1</a:t>
            </a: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D0FC30F4-F3F7-23E7-8BE8-5C9D54CFB26A}"/>
              </a:ext>
            </a:extLst>
          </p:cNvPr>
          <p:cNvCxnSpPr>
            <a:cxnSpLocks/>
          </p:cNvCxnSpPr>
          <p:nvPr/>
        </p:nvCxnSpPr>
        <p:spPr>
          <a:xfrm>
            <a:off x="2682264" y="3810052"/>
            <a:ext cx="206443" cy="274320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AF8A1BE2-3B54-4B5A-D9EB-6167F44F6CC7}"/>
              </a:ext>
            </a:extLst>
          </p:cNvPr>
          <p:cNvCxnSpPr>
            <a:cxnSpLocks/>
          </p:cNvCxnSpPr>
          <p:nvPr/>
        </p:nvCxnSpPr>
        <p:spPr>
          <a:xfrm>
            <a:off x="3377946" y="3799279"/>
            <a:ext cx="226995" cy="274320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AE4E817A-0524-D45F-61AB-8A6924464C68}"/>
              </a:ext>
            </a:extLst>
          </p:cNvPr>
          <p:cNvCxnSpPr>
            <a:cxnSpLocks/>
          </p:cNvCxnSpPr>
          <p:nvPr/>
        </p:nvCxnSpPr>
        <p:spPr>
          <a:xfrm>
            <a:off x="4100075" y="3777236"/>
            <a:ext cx="258621" cy="274320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FF80684F-79E1-1607-15C7-F14C1000F58E}"/>
              </a:ext>
            </a:extLst>
          </p:cNvPr>
          <p:cNvCxnSpPr>
            <a:cxnSpLocks/>
          </p:cNvCxnSpPr>
          <p:nvPr/>
        </p:nvCxnSpPr>
        <p:spPr>
          <a:xfrm>
            <a:off x="4796761" y="3810052"/>
            <a:ext cx="190515" cy="226679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8EAC5445-CF65-B173-B651-150A0FD8E5FB}"/>
              </a:ext>
            </a:extLst>
          </p:cNvPr>
          <p:cNvCxnSpPr>
            <a:cxnSpLocks/>
          </p:cNvCxnSpPr>
          <p:nvPr/>
        </p:nvCxnSpPr>
        <p:spPr>
          <a:xfrm>
            <a:off x="3351525" y="3630181"/>
            <a:ext cx="354564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FBFD28AD-DADF-0A59-B855-91B44D3318D1}"/>
              </a:ext>
            </a:extLst>
          </p:cNvPr>
          <p:cNvCxnSpPr>
            <a:cxnSpLocks/>
          </p:cNvCxnSpPr>
          <p:nvPr/>
        </p:nvCxnSpPr>
        <p:spPr>
          <a:xfrm>
            <a:off x="4092906" y="3626913"/>
            <a:ext cx="354564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920032A9-A47C-DD76-C2EB-86DC7FA035DA}"/>
              </a:ext>
            </a:extLst>
          </p:cNvPr>
          <p:cNvCxnSpPr>
            <a:cxnSpLocks/>
          </p:cNvCxnSpPr>
          <p:nvPr/>
        </p:nvCxnSpPr>
        <p:spPr>
          <a:xfrm>
            <a:off x="4781512" y="3624776"/>
            <a:ext cx="354564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E5756B6C-C45E-A6E1-9396-C8798730A7D1}"/>
              </a:ext>
            </a:extLst>
          </p:cNvPr>
          <p:cNvSpPr txBox="1"/>
          <p:nvPr/>
        </p:nvSpPr>
        <p:spPr>
          <a:xfrm>
            <a:off x="1372324" y="4074925"/>
            <a:ext cx="969183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latin typeface="Garamond" panose="02020404030301010803" pitchFamily="18" charset="0"/>
              </a:defRPr>
            </a:lvl1pPr>
          </a:lstStyle>
          <a:p>
            <a:pPr algn="ctr"/>
            <a:r>
              <a:rPr lang="en-US" dirty="0"/>
              <a:t>Intake rate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2523236C-29DB-9C37-CB99-1F1F89AD58C7}"/>
              </a:ext>
            </a:extLst>
          </p:cNvPr>
          <p:cNvCxnSpPr>
            <a:cxnSpLocks/>
          </p:cNvCxnSpPr>
          <p:nvPr/>
        </p:nvCxnSpPr>
        <p:spPr>
          <a:xfrm>
            <a:off x="8948130" y="1903510"/>
            <a:ext cx="365760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90BDEED2-C7AF-A334-A07B-30B7750D1595}"/>
              </a:ext>
            </a:extLst>
          </p:cNvPr>
          <p:cNvSpPr txBox="1"/>
          <p:nvPr/>
        </p:nvSpPr>
        <p:spPr>
          <a:xfrm>
            <a:off x="9408946" y="1939333"/>
            <a:ext cx="7970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Garamond" panose="02020404030301010803" pitchFamily="18" charset="0"/>
              </a:rPr>
              <a:t>Dropout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40182348-DB6C-461C-02C5-111D999E8E6A}"/>
              </a:ext>
            </a:extLst>
          </p:cNvPr>
          <p:cNvCxnSpPr>
            <a:cxnSpLocks/>
          </p:cNvCxnSpPr>
          <p:nvPr/>
        </p:nvCxnSpPr>
        <p:spPr>
          <a:xfrm>
            <a:off x="8948130" y="2112630"/>
            <a:ext cx="365760" cy="0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B1F5DAF0-BD95-4C32-3AF7-2A3D798338D5}"/>
              </a:ext>
            </a:extLst>
          </p:cNvPr>
          <p:cNvCxnSpPr>
            <a:cxnSpLocks/>
          </p:cNvCxnSpPr>
          <p:nvPr/>
        </p:nvCxnSpPr>
        <p:spPr>
          <a:xfrm>
            <a:off x="5508343" y="3624776"/>
            <a:ext cx="354564" cy="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424FE03A-F8AA-6BD1-688C-8189E56516F8}"/>
              </a:ext>
            </a:extLst>
          </p:cNvPr>
          <p:cNvCxnSpPr>
            <a:cxnSpLocks/>
          </p:cNvCxnSpPr>
          <p:nvPr/>
        </p:nvCxnSpPr>
        <p:spPr>
          <a:xfrm>
            <a:off x="6224824" y="3624776"/>
            <a:ext cx="435744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8365DCAB-9A77-CE4E-8869-246FE3DA5AEA}"/>
              </a:ext>
            </a:extLst>
          </p:cNvPr>
          <p:cNvCxnSpPr>
            <a:cxnSpLocks/>
          </p:cNvCxnSpPr>
          <p:nvPr/>
        </p:nvCxnSpPr>
        <p:spPr>
          <a:xfrm>
            <a:off x="6154625" y="3818330"/>
            <a:ext cx="247481" cy="274320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D9A89ECA-AC23-54A9-F6DA-4103AB082196}"/>
              </a:ext>
            </a:extLst>
          </p:cNvPr>
          <p:cNvCxnSpPr>
            <a:cxnSpLocks/>
          </p:cNvCxnSpPr>
          <p:nvPr/>
        </p:nvCxnSpPr>
        <p:spPr>
          <a:xfrm>
            <a:off x="7995521" y="3810631"/>
            <a:ext cx="247481" cy="27432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0E5F8778-5D9A-AB26-969A-72346879FE0C}"/>
              </a:ext>
            </a:extLst>
          </p:cNvPr>
          <p:cNvCxnSpPr>
            <a:cxnSpLocks/>
          </p:cNvCxnSpPr>
          <p:nvPr/>
        </p:nvCxnSpPr>
        <p:spPr>
          <a:xfrm>
            <a:off x="8948130" y="2340089"/>
            <a:ext cx="365760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ouble Bracket 12">
            <a:extLst>
              <a:ext uri="{FF2B5EF4-FFF2-40B4-BE49-F238E27FC236}">
                <a16:creationId xmlns:a16="http://schemas.microsoft.com/office/drawing/2014/main" id="{3B0C7D17-EE65-DCB8-4714-DEE1D7410214}"/>
              </a:ext>
            </a:extLst>
          </p:cNvPr>
          <p:cNvSpPr/>
          <p:nvPr/>
        </p:nvSpPr>
        <p:spPr>
          <a:xfrm>
            <a:off x="6660568" y="3248793"/>
            <a:ext cx="1740019" cy="647304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D24D33-64B6-668B-138F-157AC0D7B967}"/>
              </a:ext>
            </a:extLst>
          </p:cNvPr>
          <p:cNvSpPr txBox="1"/>
          <p:nvPr/>
        </p:nvSpPr>
        <p:spPr>
          <a:xfrm>
            <a:off x="6583342" y="3281351"/>
            <a:ext cx="17400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Garamond" panose="02020404030301010803" pitchFamily="18" charset="0"/>
              </a:rPr>
              <a:t>Higher grades</a:t>
            </a:r>
          </a:p>
          <a:p>
            <a:pPr algn="ctr"/>
            <a:r>
              <a:rPr lang="en-US" sz="1600" dirty="0">
                <a:latin typeface="Garamond" panose="02020404030301010803" pitchFamily="18" charset="0"/>
              </a:rPr>
              <a:t> and levels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6369133-66B5-0A59-78F4-7F2EEE835D82}"/>
              </a:ext>
            </a:extLst>
          </p:cNvPr>
          <p:cNvGrpSpPr/>
          <p:nvPr/>
        </p:nvGrpSpPr>
        <p:grpSpPr>
          <a:xfrm>
            <a:off x="5521714" y="4393221"/>
            <a:ext cx="213767" cy="274320"/>
            <a:chOff x="5764280" y="4150389"/>
            <a:chExt cx="213767" cy="274320"/>
          </a:xfrm>
        </p:grpSpPr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8305B4E5-5C10-FA80-60CB-05D0345AF038}"/>
                </a:ext>
              </a:extLst>
            </p:cNvPr>
            <p:cNvCxnSpPr>
              <a:cxnSpLocks/>
            </p:cNvCxnSpPr>
            <p:nvPr/>
          </p:nvCxnSpPr>
          <p:spPr>
            <a:xfrm>
              <a:off x="5978047" y="4150389"/>
              <a:ext cx="0" cy="274320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919357F4-8D04-88F9-D7E4-C75857B8F4FE}"/>
                </a:ext>
              </a:extLst>
            </p:cNvPr>
            <p:cNvCxnSpPr>
              <a:cxnSpLocks/>
            </p:cNvCxnSpPr>
            <p:nvPr/>
          </p:nvCxnSpPr>
          <p:spPr>
            <a:xfrm>
              <a:off x="5764280" y="4150389"/>
              <a:ext cx="0" cy="274320"/>
            </a:xfrm>
            <a:prstGeom prst="straightConnector1">
              <a:avLst/>
            </a:prstGeom>
            <a:ln w="38100">
              <a:solidFill>
                <a:srgbClr val="FF000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A7F50D70-FCCC-6703-F8FB-8066F62448BD}"/>
              </a:ext>
            </a:extLst>
          </p:cNvPr>
          <p:cNvCxnSpPr>
            <a:cxnSpLocks/>
          </p:cNvCxnSpPr>
          <p:nvPr/>
        </p:nvCxnSpPr>
        <p:spPr>
          <a:xfrm>
            <a:off x="6987397" y="3799279"/>
            <a:ext cx="247481" cy="274320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 73">
            <a:extLst>
              <a:ext uri="{FF2B5EF4-FFF2-40B4-BE49-F238E27FC236}">
                <a16:creationId xmlns:a16="http://schemas.microsoft.com/office/drawing/2014/main" id="{87282446-742F-6058-0A05-15ED14E3191F}"/>
              </a:ext>
            </a:extLst>
          </p:cNvPr>
          <p:cNvGrpSpPr/>
          <p:nvPr/>
        </p:nvGrpSpPr>
        <p:grpSpPr>
          <a:xfrm>
            <a:off x="6880513" y="4330665"/>
            <a:ext cx="213767" cy="274320"/>
            <a:chOff x="5764280" y="4150389"/>
            <a:chExt cx="213767" cy="274320"/>
          </a:xfrm>
        </p:grpSpPr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D9263F17-A671-1277-7247-9E5F9B82CEB3}"/>
                </a:ext>
              </a:extLst>
            </p:cNvPr>
            <p:cNvCxnSpPr>
              <a:cxnSpLocks/>
            </p:cNvCxnSpPr>
            <p:nvPr/>
          </p:nvCxnSpPr>
          <p:spPr>
            <a:xfrm>
              <a:off x="5978047" y="4150389"/>
              <a:ext cx="0" cy="274320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ADBDDF0A-F874-9F2E-26D9-C19F47B107F6}"/>
                </a:ext>
              </a:extLst>
            </p:cNvPr>
            <p:cNvCxnSpPr>
              <a:cxnSpLocks/>
            </p:cNvCxnSpPr>
            <p:nvPr/>
          </p:nvCxnSpPr>
          <p:spPr>
            <a:xfrm>
              <a:off x="5764280" y="4150389"/>
              <a:ext cx="0" cy="274320"/>
            </a:xfrm>
            <a:prstGeom prst="straightConnector1">
              <a:avLst/>
            </a:prstGeom>
            <a:ln w="38100">
              <a:solidFill>
                <a:srgbClr val="FF000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AF846240-B35C-EF4E-E51E-F666582AA00C}"/>
              </a:ext>
            </a:extLst>
          </p:cNvPr>
          <p:cNvGrpSpPr/>
          <p:nvPr/>
        </p:nvGrpSpPr>
        <p:grpSpPr>
          <a:xfrm>
            <a:off x="8037230" y="4330665"/>
            <a:ext cx="213767" cy="274320"/>
            <a:chOff x="5764280" y="4150389"/>
            <a:chExt cx="213767" cy="274320"/>
          </a:xfrm>
        </p:grpSpPr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0EA62090-545F-8CFC-D921-C40E43166EDF}"/>
                </a:ext>
              </a:extLst>
            </p:cNvPr>
            <p:cNvCxnSpPr>
              <a:cxnSpLocks/>
            </p:cNvCxnSpPr>
            <p:nvPr/>
          </p:nvCxnSpPr>
          <p:spPr>
            <a:xfrm>
              <a:off x="5978047" y="4150389"/>
              <a:ext cx="0" cy="274320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79F2B4D0-7DF0-F17D-723F-E649E6991A3D}"/>
                </a:ext>
              </a:extLst>
            </p:cNvPr>
            <p:cNvCxnSpPr>
              <a:cxnSpLocks/>
            </p:cNvCxnSpPr>
            <p:nvPr/>
          </p:nvCxnSpPr>
          <p:spPr>
            <a:xfrm>
              <a:off x="5764280" y="4150389"/>
              <a:ext cx="0" cy="274320"/>
            </a:xfrm>
            <a:prstGeom prst="straightConnector1">
              <a:avLst/>
            </a:prstGeom>
            <a:ln w="38100">
              <a:solidFill>
                <a:srgbClr val="FF000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7AE8AA4B-BBC4-D593-FBA7-49AD8A424DC9}"/>
              </a:ext>
            </a:extLst>
          </p:cNvPr>
          <p:cNvCxnSpPr>
            <a:cxnSpLocks/>
          </p:cNvCxnSpPr>
          <p:nvPr/>
        </p:nvCxnSpPr>
        <p:spPr>
          <a:xfrm>
            <a:off x="5479705" y="3789694"/>
            <a:ext cx="161955" cy="247037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141E6058-6F81-63DE-0FB1-B8A6D944F0BD}"/>
              </a:ext>
            </a:extLst>
          </p:cNvPr>
          <p:cNvCxnSpPr>
            <a:cxnSpLocks/>
          </p:cNvCxnSpPr>
          <p:nvPr/>
        </p:nvCxnSpPr>
        <p:spPr>
          <a:xfrm>
            <a:off x="5685625" y="3791782"/>
            <a:ext cx="192119" cy="215846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E9268155-D8E7-4489-2AB6-12D7500CF28B}"/>
              </a:ext>
            </a:extLst>
          </p:cNvPr>
          <p:cNvCxnSpPr>
            <a:cxnSpLocks/>
          </p:cNvCxnSpPr>
          <p:nvPr/>
        </p:nvCxnSpPr>
        <p:spPr>
          <a:xfrm flipV="1">
            <a:off x="2534896" y="3918842"/>
            <a:ext cx="0" cy="731054"/>
          </a:xfrm>
          <a:prstGeom prst="straightConnector1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A61DFFE3-75FE-E6B5-C81E-6B5FF914A187}"/>
              </a:ext>
            </a:extLst>
          </p:cNvPr>
          <p:cNvGrpSpPr/>
          <p:nvPr/>
        </p:nvGrpSpPr>
        <p:grpSpPr>
          <a:xfrm>
            <a:off x="1079751" y="4775638"/>
            <a:ext cx="9751398" cy="319623"/>
            <a:chOff x="1284442" y="5398890"/>
            <a:chExt cx="9751398" cy="319623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696E9ABB-A7D8-B225-AC39-7FACF3827AFD}"/>
                </a:ext>
              </a:extLst>
            </p:cNvPr>
            <p:cNvSpPr/>
            <p:nvPr/>
          </p:nvSpPr>
          <p:spPr>
            <a:xfrm>
              <a:off x="1712327" y="5440325"/>
              <a:ext cx="1119905" cy="2781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Garamond" panose="02020404030301010803" pitchFamily="18" charset="0"/>
                </a:rPr>
                <a:t>Entrance age</a:t>
              </a: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1A9AD2D-C9DE-E1B2-ACA4-DC7C0DEAB75A}"/>
                </a:ext>
              </a:extLst>
            </p:cNvPr>
            <p:cNvSpPr/>
            <p:nvPr/>
          </p:nvSpPr>
          <p:spPr>
            <a:xfrm>
              <a:off x="5451740" y="5444191"/>
              <a:ext cx="851621" cy="26631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Garamond" panose="02020404030301010803" pitchFamily="18" charset="0"/>
                </a:rPr>
                <a:t>15-19 yr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D0AE450-2BFB-6A41-7303-CBE726B0D30C}"/>
                </a:ext>
              </a:extLst>
            </p:cNvPr>
            <p:cNvSpPr/>
            <p:nvPr/>
          </p:nvSpPr>
          <p:spPr>
            <a:xfrm>
              <a:off x="6698351" y="5421540"/>
              <a:ext cx="888571" cy="26631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Garamond" panose="02020404030301010803" pitchFamily="18" charset="0"/>
                </a:rPr>
                <a:t>20-24 yr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9DDCE0E-D8F8-A7CF-8EE6-B81DB056DE96}"/>
                </a:ext>
              </a:extLst>
            </p:cNvPr>
            <p:cNvSpPr/>
            <p:nvPr/>
          </p:nvSpPr>
          <p:spPr>
            <a:xfrm>
              <a:off x="8139276" y="5421540"/>
              <a:ext cx="754558" cy="2815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Garamond" panose="02020404030301010803" pitchFamily="18" charset="0"/>
                </a:rPr>
                <a:t>25-29 yr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FA7163A-4C28-692C-0D09-4DAC5E34EDF2}"/>
                </a:ext>
              </a:extLst>
            </p:cNvPr>
            <p:cNvSpPr/>
            <p:nvPr/>
          </p:nvSpPr>
          <p:spPr>
            <a:xfrm>
              <a:off x="9336022" y="5398890"/>
              <a:ext cx="1699818" cy="28896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Garamond" panose="02020404030301010803" pitchFamily="18" charset="0"/>
                </a:rPr>
                <a:t>Older age-groups</a:t>
              </a:r>
            </a:p>
          </p:txBody>
        </p:sp>
        <p:cxnSp>
          <p:nvCxnSpPr>
            <p:cNvPr id="106" name="Straight Arrow Connector 105">
              <a:extLst>
                <a:ext uri="{FF2B5EF4-FFF2-40B4-BE49-F238E27FC236}">
                  <a16:creationId xmlns:a16="http://schemas.microsoft.com/office/drawing/2014/main" id="{7DFD53CC-8374-53C5-9E84-34FE20A581F0}"/>
                </a:ext>
              </a:extLst>
            </p:cNvPr>
            <p:cNvCxnSpPr>
              <a:cxnSpLocks/>
            </p:cNvCxnSpPr>
            <p:nvPr/>
          </p:nvCxnSpPr>
          <p:spPr>
            <a:xfrm>
              <a:off x="6357151" y="5585911"/>
              <a:ext cx="303417" cy="0"/>
            </a:xfrm>
            <a:prstGeom prst="straightConnector1">
              <a:avLst/>
            </a:prstGeom>
            <a:ln w="5715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Arrow Connector 106">
              <a:extLst>
                <a:ext uri="{FF2B5EF4-FFF2-40B4-BE49-F238E27FC236}">
                  <a16:creationId xmlns:a16="http://schemas.microsoft.com/office/drawing/2014/main" id="{E97B9709-B7E8-2102-337B-E7448C15D61C}"/>
                </a:ext>
              </a:extLst>
            </p:cNvPr>
            <p:cNvCxnSpPr>
              <a:cxnSpLocks/>
            </p:cNvCxnSpPr>
            <p:nvPr/>
          </p:nvCxnSpPr>
          <p:spPr>
            <a:xfrm>
              <a:off x="7711391" y="5561708"/>
              <a:ext cx="303417" cy="0"/>
            </a:xfrm>
            <a:prstGeom prst="straightConnector1">
              <a:avLst/>
            </a:prstGeom>
            <a:ln w="5715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Arrow Connector 107">
              <a:extLst>
                <a:ext uri="{FF2B5EF4-FFF2-40B4-BE49-F238E27FC236}">
                  <a16:creationId xmlns:a16="http://schemas.microsoft.com/office/drawing/2014/main" id="{97D267B9-04CE-44B9-63DD-D71A8EFEBDAE}"/>
                </a:ext>
              </a:extLst>
            </p:cNvPr>
            <p:cNvCxnSpPr>
              <a:cxnSpLocks/>
            </p:cNvCxnSpPr>
            <p:nvPr/>
          </p:nvCxnSpPr>
          <p:spPr>
            <a:xfrm>
              <a:off x="1284442" y="5585914"/>
              <a:ext cx="303417" cy="0"/>
            </a:xfrm>
            <a:prstGeom prst="straightConnector1">
              <a:avLst/>
            </a:prstGeom>
            <a:ln w="5715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Arrow Connector 108">
              <a:extLst>
                <a:ext uri="{FF2B5EF4-FFF2-40B4-BE49-F238E27FC236}">
                  <a16:creationId xmlns:a16="http://schemas.microsoft.com/office/drawing/2014/main" id="{C185FD37-5C0E-9B37-4F31-AEACB127FE98}"/>
                </a:ext>
              </a:extLst>
            </p:cNvPr>
            <p:cNvCxnSpPr>
              <a:cxnSpLocks/>
            </p:cNvCxnSpPr>
            <p:nvPr/>
          </p:nvCxnSpPr>
          <p:spPr>
            <a:xfrm>
              <a:off x="2968949" y="5585911"/>
              <a:ext cx="301376" cy="0"/>
            </a:xfrm>
            <a:prstGeom prst="straightConnector1">
              <a:avLst/>
            </a:prstGeom>
            <a:ln w="5715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Arrow Connector 112">
              <a:extLst>
                <a:ext uri="{FF2B5EF4-FFF2-40B4-BE49-F238E27FC236}">
                  <a16:creationId xmlns:a16="http://schemas.microsoft.com/office/drawing/2014/main" id="{8872364E-D356-E0CB-F28A-F8D0342CBA6F}"/>
                </a:ext>
              </a:extLst>
            </p:cNvPr>
            <p:cNvCxnSpPr>
              <a:cxnSpLocks/>
            </p:cNvCxnSpPr>
            <p:nvPr/>
          </p:nvCxnSpPr>
          <p:spPr>
            <a:xfrm>
              <a:off x="8928274" y="5554695"/>
              <a:ext cx="303417" cy="0"/>
            </a:xfrm>
            <a:prstGeom prst="straightConnector1">
              <a:avLst/>
            </a:prstGeom>
            <a:ln w="5715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A346F933-03FD-F296-8614-95789498928D}"/>
                </a:ext>
              </a:extLst>
            </p:cNvPr>
            <p:cNvSpPr/>
            <p:nvPr/>
          </p:nvSpPr>
          <p:spPr>
            <a:xfrm>
              <a:off x="3454385" y="5444193"/>
              <a:ext cx="1513278" cy="27432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Garamond" panose="02020404030301010803" pitchFamily="18" charset="0"/>
                </a:rPr>
                <a:t>Population by age</a:t>
              </a:r>
            </a:p>
          </p:txBody>
        </p:sp>
        <p:cxnSp>
          <p:nvCxnSpPr>
            <p:cNvPr id="119" name="Straight Arrow Connector 118">
              <a:extLst>
                <a:ext uri="{FF2B5EF4-FFF2-40B4-BE49-F238E27FC236}">
                  <a16:creationId xmlns:a16="http://schemas.microsoft.com/office/drawing/2014/main" id="{3514BF66-F987-4308-0C00-4C9A3D6548C0}"/>
                </a:ext>
              </a:extLst>
            </p:cNvPr>
            <p:cNvCxnSpPr>
              <a:cxnSpLocks/>
            </p:cNvCxnSpPr>
            <p:nvPr/>
          </p:nvCxnSpPr>
          <p:spPr>
            <a:xfrm>
              <a:off x="5133100" y="5585911"/>
              <a:ext cx="303417" cy="0"/>
            </a:xfrm>
            <a:prstGeom prst="straightConnector1">
              <a:avLst/>
            </a:prstGeom>
            <a:ln w="5715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A9466A8A-E90F-7A70-A2C4-1785E9C11D56}"/>
              </a:ext>
            </a:extLst>
          </p:cNvPr>
          <p:cNvCxnSpPr>
            <a:cxnSpLocks/>
          </p:cNvCxnSpPr>
          <p:nvPr/>
        </p:nvCxnSpPr>
        <p:spPr>
          <a:xfrm flipV="1">
            <a:off x="8948130" y="2611888"/>
            <a:ext cx="365760" cy="14088"/>
          </a:xfrm>
          <a:prstGeom prst="straightConnector1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79747A55-8CA6-B816-0D24-3AC728631B8C}"/>
              </a:ext>
            </a:extLst>
          </p:cNvPr>
          <p:cNvSpPr txBox="1"/>
          <p:nvPr/>
        </p:nvSpPr>
        <p:spPr>
          <a:xfrm flipH="1">
            <a:off x="9436195" y="2475576"/>
            <a:ext cx="1829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Garamond" panose="02020404030301010803" pitchFamily="18" charset="0"/>
              </a:rPr>
              <a:t>Demographic flows</a:t>
            </a:r>
          </a:p>
        </p:txBody>
      </p: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468CF77A-7FFA-F9A0-8123-96F7626B1407}"/>
              </a:ext>
            </a:extLst>
          </p:cNvPr>
          <p:cNvCxnSpPr>
            <a:cxnSpLocks/>
          </p:cNvCxnSpPr>
          <p:nvPr/>
        </p:nvCxnSpPr>
        <p:spPr>
          <a:xfrm flipV="1">
            <a:off x="2439853" y="3185230"/>
            <a:ext cx="1687043" cy="1850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C6904C2D-F7D1-A726-51C7-51026A7BE4F4}"/>
              </a:ext>
            </a:extLst>
          </p:cNvPr>
          <p:cNvCxnSpPr>
            <a:cxnSpLocks/>
          </p:cNvCxnSpPr>
          <p:nvPr/>
        </p:nvCxnSpPr>
        <p:spPr>
          <a:xfrm>
            <a:off x="6121288" y="4607326"/>
            <a:ext cx="321408" cy="0"/>
          </a:xfrm>
          <a:prstGeom prst="straightConnector1">
            <a:avLst/>
          </a:prstGeom>
          <a:ln w="3810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>
            <a:extLst>
              <a:ext uri="{FF2B5EF4-FFF2-40B4-BE49-F238E27FC236}">
                <a16:creationId xmlns:a16="http://schemas.microsoft.com/office/drawing/2014/main" id="{2E5EBEE2-A0E1-C58E-0E14-CDA63A474277}"/>
              </a:ext>
            </a:extLst>
          </p:cNvPr>
          <p:cNvSpPr txBox="1"/>
          <p:nvPr/>
        </p:nvSpPr>
        <p:spPr>
          <a:xfrm flipH="1">
            <a:off x="1352911" y="2866935"/>
            <a:ext cx="903983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Garamond" panose="02020404030301010803" pitchFamily="18" charset="0"/>
              </a:rPr>
              <a:t>Income, Spending</a:t>
            </a:r>
          </a:p>
        </p:txBody>
      </p: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609AA2A4-9CA3-EBCE-E24E-A24BC19539E6}"/>
              </a:ext>
            </a:extLst>
          </p:cNvPr>
          <p:cNvCxnSpPr>
            <a:cxnSpLocks/>
          </p:cNvCxnSpPr>
          <p:nvPr/>
        </p:nvCxnSpPr>
        <p:spPr>
          <a:xfrm>
            <a:off x="1843054" y="3518938"/>
            <a:ext cx="13861" cy="4365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Arrow: Bent-Up 140">
            <a:extLst>
              <a:ext uri="{FF2B5EF4-FFF2-40B4-BE49-F238E27FC236}">
                <a16:creationId xmlns:a16="http://schemas.microsoft.com/office/drawing/2014/main" id="{5A52D36A-5EAE-3FFE-B36E-1D4EB893047F}"/>
              </a:ext>
            </a:extLst>
          </p:cNvPr>
          <p:cNvSpPr/>
          <p:nvPr/>
        </p:nvSpPr>
        <p:spPr>
          <a:xfrm flipH="1" flipV="1">
            <a:off x="2355956" y="2606452"/>
            <a:ext cx="736188" cy="182377"/>
          </a:xfrm>
          <a:prstGeom prst="bentUp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Arrow: Bent-Up 141">
            <a:extLst>
              <a:ext uri="{FF2B5EF4-FFF2-40B4-BE49-F238E27FC236}">
                <a16:creationId xmlns:a16="http://schemas.microsoft.com/office/drawing/2014/main" id="{EA3870DD-54B0-29CC-880B-A17850721325}"/>
              </a:ext>
            </a:extLst>
          </p:cNvPr>
          <p:cNvSpPr/>
          <p:nvPr/>
        </p:nvSpPr>
        <p:spPr>
          <a:xfrm flipV="1">
            <a:off x="4629495" y="2581918"/>
            <a:ext cx="718227" cy="164963"/>
          </a:xfrm>
          <a:prstGeom prst="bentUp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DE949DBC-C34C-CD5D-E085-6F95350CA161}"/>
              </a:ext>
            </a:extLst>
          </p:cNvPr>
          <p:cNvCxnSpPr>
            <a:cxnSpLocks/>
          </p:cNvCxnSpPr>
          <p:nvPr/>
        </p:nvCxnSpPr>
        <p:spPr>
          <a:xfrm flipV="1">
            <a:off x="6812435" y="3573192"/>
            <a:ext cx="1436283" cy="29099"/>
          </a:xfrm>
          <a:prstGeom prst="straightConnector1">
            <a:avLst/>
          </a:prstGeom>
          <a:ln w="381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BF51C877-B9AA-8FEC-9295-A3077BADC817}"/>
              </a:ext>
            </a:extLst>
          </p:cNvPr>
          <p:cNvSpPr txBox="1"/>
          <p:nvPr/>
        </p:nvSpPr>
        <p:spPr>
          <a:xfrm>
            <a:off x="9453866" y="2793564"/>
            <a:ext cx="16097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Garamond" panose="02020404030301010803" pitchFamily="18" charset="0"/>
              </a:rPr>
              <a:t>Age-sex-education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740E5772-DC16-FB73-1EF1-DBE2AA9972FA}"/>
              </a:ext>
            </a:extLst>
          </p:cNvPr>
          <p:cNvSpPr txBox="1"/>
          <p:nvPr/>
        </p:nvSpPr>
        <p:spPr>
          <a:xfrm>
            <a:off x="9508612" y="3025780"/>
            <a:ext cx="90800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Garamond" panose="02020404030301010803" pitchFamily="18" charset="0"/>
              </a:rPr>
              <a:t>Tertiary</a:t>
            </a:r>
          </a:p>
          <a:p>
            <a:r>
              <a:rPr lang="en-US" sz="1400" dirty="0">
                <a:latin typeface="Garamond" panose="02020404030301010803" pitchFamily="18" charset="0"/>
              </a:rPr>
              <a:t>Secondary</a:t>
            </a:r>
          </a:p>
          <a:p>
            <a:r>
              <a:rPr lang="en-US" sz="1400" dirty="0">
                <a:latin typeface="Garamond" panose="02020404030301010803" pitchFamily="18" charset="0"/>
              </a:rPr>
              <a:t>Primary</a:t>
            </a:r>
            <a:endParaRPr lang="en-US" sz="1200" dirty="0">
              <a:latin typeface="Garamond" panose="02020404030301010803" pitchFamily="18" charset="0"/>
            </a:endParaRPr>
          </a:p>
        </p:txBody>
      </p:sp>
      <p:grpSp>
        <p:nvGrpSpPr>
          <p:cNvPr id="167" name="Group 166">
            <a:extLst>
              <a:ext uri="{FF2B5EF4-FFF2-40B4-BE49-F238E27FC236}">
                <a16:creationId xmlns:a16="http://schemas.microsoft.com/office/drawing/2014/main" id="{6B4F8C20-8DEC-D02D-9DB9-2E91C00A9DB0}"/>
              </a:ext>
            </a:extLst>
          </p:cNvPr>
          <p:cNvGrpSpPr/>
          <p:nvPr/>
        </p:nvGrpSpPr>
        <p:grpSpPr>
          <a:xfrm>
            <a:off x="8948130" y="3150628"/>
            <a:ext cx="308636" cy="424996"/>
            <a:chOff x="8861760" y="4094181"/>
            <a:chExt cx="308636" cy="424996"/>
          </a:xfrm>
        </p:grpSpPr>
        <p:cxnSp>
          <p:nvCxnSpPr>
            <p:cNvPr id="155" name="Straight Arrow Connector 154">
              <a:extLst>
                <a:ext uri="{FF2B5EF4-FFF2-40B4-BE49-F238E27FC236}">
                  <a16:creationId xmlns:a16="http://schemas.microsoft.com/office/drawing/2014/main" id="{87F37AA9-8D48-099C-E112-C148AC17F51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998920" y="3957021"/>
              <a:ext cx="0" cy="274320"/>
            </a:xfrm>
            <a:prstGeom prst="straightConnector1">
              <a:avLst/>
            </a:prstGeom>
            <a:ln w="38100">
              <a:solidFill>
                <a:schemeClr val="accent2">
                  <a:lumMod val="75000"/>
                </a:schemeClr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Arrow Connector 156">
              <a:extLst>
                <a:ext uri="{FF2B5EF4-FFF2-40B4-BE49-F238E27FC236}">
                  <a16:creationId xmlns:a16="http://schemas.microsoft.com/office/drawing/2014/main" id="{6D3EEC5D-B6FB-3607-CAAE-74DCB49EC4E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998920" y="4179628"/>
              <a:ext cx="0" cy="274320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Arrow Connector 157">
              <a:extLst>
                <a:ext uri="{FF2B5EF4-FFF2-40B4-BE49-F238E27FC236}">
                  <a16:creationId xmlns:a16="http://schemas.microsoft.com/office/drawing/2014/main" id="{7AA57968-6A97-BE08-229B-5078EFFC663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033236" y="4382017"/>
              <a:ext cx="0" cy="274320"/>
            </a:xfrm>
            <a:prstGeom prst="straightConnector1">
              <a:avLst/>
            </a:prstGeom>
            <a:ln w="38100">
              <a:solidFill>
                <a:schemeClr val="accent2">
                  <a:lumMod val="40000"/>
                  <a:lumOff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6A7D0AB4-5F16-E1AB-17EC-05E813DEC19C}"/>
              </a:ext>
            </a:extLst>
          </p:cNvPr>
          <p:cNvGrpSpPr/>
          <p:nvPr/>
        </p:nvGrpSpPr>
        <p:grpSpPr>
          <a:xfrm>
            <a:off x="7453351" y="4488108"/>
            <a:ext cx="274320" cy="156807"/>
            <a:chOff x="7530576" y="4563221"/>
            <a:chExt cx="274320" cy="156807"/>
          </a:xfrm>
        </p:grpSpPr>
        <p:cxnSp>
          <p:nvCxnSpPr>
            <p:cNvPr id="132" name="Straight Arrow Connector 131">
              <a:extLst>
                <a:ext uri="{FF2B5EF4-FFF2-40B4-BE49-F238E27FC236}">
                  <a16:creationId xmlns:a16="http://schemas.microsoft.com/office/drawing/2014/main" id="{020C4B9D-6252-7EBA-C374-586B4E28027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667736" y="4582868"/>
              <a:ext cx="0" cy="274320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Arrow Connector 160">
              <a:extLst>
                <a:ext uri="{FF2B5EF4-FFF2-40B4-BE49-F238E27FC236}">
                  <a16:creationId xmlns:a16="http://schemas.microsoft.com/office/drawing/2014/main" id="{CCC19BD6-19EC-369F-0A9C-BD6D0740655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667736" y="4426061"/>
              <a:ext cx="0" cy="274320"/>
            </a:xfrm>
            <a:prstGeom prst="straightConnector1">
              <a:avLst/>
            </a:prstGeom>
            <a:ln w="38100">
              <a:solidFill>
                <a:schemeClr val="accent2">
                  <a:lumMod val="40000"/>
                  <a:lumOff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ABBF668E-FE68-4312-2538-8CE7BE5C4AB8}"/>
              </a:ext>
            </a:extLst>
          </p:cNvPr>
          <p:cNvGrpSpPr/>
          <p:nvPr/>
        </p:nvGrpSpPr>
        <p:grpSpPr>
          <a:xfrm>
            <a:off x="8721543" y="4399167"/>
            <a:ext cx="274320" cy="324285"/>
            <a:chOff x="8721543" y="4399167"/>
            <a:chExt cx="274320" cy="324285"/>
          </a:xfrm>
        </p:grpSpPr>
        <p:cxnSp>
          <p:nvCxnSpPr>
            <p:cNvPr id="164" name="Straight Arrow Connector 163">
              <a:extLst>
                <a:ext uri="{FF2B5EF4-FFF2-40B4-BE49-F238E27FC236}">
                  <a16:creationId xmlns:a16="http://schemas.microsoft.com/office/drawing/2014/main" id="{FED28C5E-EAB7-27A5-0302-0D586501FBA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58703" y="4586292"/>
              <a:ext cx="0" cy="274320"/>
            </a:xfrm>
            <a:prstGeom prst="straightConnector1">
              <a:avLst/>
            </a:prstGeom>
            <a:ln w="38100">
              <a:solidFill>
                <a:schemeClr val="accent2">
                  <a:lumMod val="75000"/>
                </a:schemeClr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Arrow Connector 164">
              <a:extLst>
                <a:ext uri="{FF2B5EF4-FFF2-40B4-BE49-F238E27FC236}">
                  <a16:creationId xmlns:a16="http://schemas.microsoft.com/office/drawing/2014/main" id="{50C51CD3-6459-FF64-080E-33D155E8B61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58703" y="4416292"/>
              <a:ext cx="0" cy="274320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Arrow Connector 165">
              <a:extLst>
                <a:ext uri="{FF2B5EF4-FFF2-40B4-BE49-F238E27FC236}">
                  <a16:creationId xmlns:a16="http://schemas.microsoft.com/office/drawing/2014/main" id="{98B5D561-32EB-7C58-21B3-144B1F2AE55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858703" y="4262007"/>
              <a:ext cx="0" cy="274320"/>
            </a:xfrm>
            <a:prstGeom prst="straightConnector1">
              <a:avLst/>
            </a:prstGeom>
            <a:ln w="38100">
              <a:solidFill>
                <a:schemeClr val="accent2">
                  <a:lumMod val="40000"/>
                  <a:lumOff val="6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C9DD1373-D21B-FB17-5DC5-DF32B1EB71C6}"/>
              </a:ext>
            </a:extLst>
          </p:cNvPr>
          <p:cNvCxnSpPr>
            <a:cxnSpLocks/>
          </p:cNvCxnSpPr>
          <p:nvPr/>
        </p:nvCxnSpPr>
        <p:spPr>
          <a:xfrm flipH="1">
            <a:off x="4229385" y="4205308"/>
            <a:ext cx="6500775" cy="56329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TextBox 177">
            <a:extLst>
              <a:ext uri="{FF2B5EF4-FFF2-40B4-BE49-F238E27FC236}">
                <a16:creationId xmlns:a16="http://schemas.microsoft.com/office/drawing/2014/main" id="{62AF45C8-E644-5B09-5392-3949A3693A44}"/>
              </a:ext>
            </a:extLst>
          </p:cNvPr>
          <p:cNvSpPr txBox="1"/>
          <p:nvPr/>
        </p:nvSpPr>
        <p:spPr>
          <a:xfrm>
            <a:off x="9003645" y="3887504"/>
            <a:ext cx="14397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Garamond" panose="02020404030301010803" pitchFamily="18" charset="0"/>
              </a:rPr>
              <a:t>Schooling Flows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8EFAF82B-B368-7148-3EAA-2163F29FE8DD}"/>
              </a:ext>
            </a:extLst>
          </p:cNvPr>
          <p:cNvSpPr txBox="1"/>
          <p:nvPr/>
        </p:nvSpPr>
        <p:spPr>
          <a:xfrm>
            <a:off x="9042934" y="4190133"/>
            <a:ext cx="15119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Garamond" panose="02020404030301010803" pitchFamily="18" charset="0"/>
              </a:rPr>
              <a:t>Attainment Stock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7C442E29-2A1F-43B1-14BB-13A368FD2586}"/>
              </a:ext>
            </a:extLst>
          </p:cNvPr>
          <p:cNvSpPr txBox="1"/>
          <p:nvPr/>
        </p:nvSpPr>
        <p:spPr>
          <a:xfrm>
            <a:off x="8932197" y="1438941"/>
            <a:ext cx="840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Garamond" panose="02020404030301010803" pitchFamily="18" charset="0"/>
              </a:rPr>
              <a:t>Legends</a:t>
            </a:r>
          </a:p>
        </p:txBody>
      </p:sp>
    </p:spTree>
    <p:extLst>
      <p:ext uri="{BB962C8B-B14F-4D97-AF65-F5344CB8AC3E}">
        <p14:creationId xmlns:p14="http://schemas.microsoft.com/office/powerpoint/2010/main" val="3495767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41" grpId="0" animBg="1"/>
      <p:bldP spid="45" grpId="0"/>
      <p:bldP spid="52" grpId="0"/>
      <p:bldP spid="56" grpId="0" animBg="1"/>
      <p:bldP spid="42" grpId="0"/>
      <p:bldP spid="17" grpId="0"/>
      <p:bldP spid="121" grpId="0"/>
      <p:bldP spid="133" grpId="0" animBg="1"/>
      <p:bldP spid="156" grpId="0"/>
      <p:bldP spid="178" grpId="0"/>
      <p:bldP spid="179" grpId="0"/>
      <p:bldP spid="18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56</Words>
  <Application>Microsoft Office PowerPoint</Application>
  <PresentationFormat>Widescreen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Garamond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O'Neill</dc:creator>
  <cp:lastModifiedBy>Barry Hughes</cp:lastModifiedBy>
  <cp:revision>111</cp:revision>
  <dcterms:created xsi:type="dcterms:W3CDTF">2020-07-21T23:30:19Z</dcterms:created>
  <dcterms:modified xsi:type="dcterms:W3CDTF">2025-11-26T13:23:28Z</dcterms:modified>
</cp:coreProperties>
</file>